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9"/>
  </p:handoutMasterIdLst>
  <p:sldIdLst>
    <p:sldId id="256" r:id="rId2"/>
    <p:sldId id="257" r:id="rId3"/>
    <p:sldId id="258" r:id="rId4"/>
    <p:sldId id="259" r:id="rId5"/>
    <p:sldId id="274" r:id="rId6"/>
    <p:sldId id="267" r:id="rId7"/>
    <p:sldId id="266" r:id="rId8"/>
    <p:sldId id="269" r:id="rId9"/>
    <p:sldId id="270" r:id="rId10"/>
    <p:sldId id="271" r:id="rId11"/>
    <p:sldId id="276" r:id="rId12"/>
    <p:sldId id="265" r:id="rId13"/>
    <p:sldId id="275" r:id="rId14"/>
    <p:sldId id="277" r:id="rId15"/>
    <p:sldId id="278" r:id="rId16"/>
    <p:sldId id="27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50" d="100"/>
          <a:sy n="50" d="100"/>
        </p:scale>
        <p:origin x="4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64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322F5-22F1-47AC-B526-3B369A5AEC69}" type="datetimeFigureOut">
              <a:rPr lang="zh-CN" altLang="en-US" smtClean="0"/>
              <a:t>2013/11/26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120-9F07-4F37-BC99-FB0C6B7A9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00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 userDrawn="1"/>
        </p:nvGrpSpPr>
        <p:grpSpPr>
          <a:xfrm>
            <a:off x="7934960" y="6195707"/>
            <a:ext cx="3796285" cy="363197"/>
            <a:chOff x="7249160" y="6207739"/>
            <a:chExt cx="3796285" cy="363197"/>
          </a:xfrm>
        </p:grpSpPr>
        <p:pic>
          <p:nvPicPr>
            <p:cNvPr id="14" name="Picture 3" descr="D:\工作文件\艾克塞伦\定稿设计\PPT模板\v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160" y="6211969"/>
              <a:ext cx="989304" cy="358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8347269" y="6207739"/>
              <a:ext cx="26981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2">
                      <a:lumMod val="75000"/>
                    </a:schemeClr>
                  </a:solidFill>
                  <a:latin typeface="+mn-ea"/>
                </a:rPr>
                <a:t>四川艾克塞伦信息科技有限公司</a:t>
              </a:r>
              <a:endParaRPr lang="zh-CN" altLang="en-US" sz="1400" b="1" dirty="0">
                <a:solidFill>
                  <a:schemeClr val="bg2">
                    <a:lumMod val="7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22" name="直接连接符 21"/>
          <p:cNvCxnSpPr/>
          <p:nvPr userDrawn="1"/>
        </p:nvCxnSpPr>
        <p:spPr>
          <a:xfrm flipV="1">
            <a:off x="600501" y="791571"/>
            <a:ext cx="8911988" cy="409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  <a:alpha val="79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03156" y="2070265"/>
            <a:ext cx="7267073" cy="14700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2">
                    <a:lumMod val="50000"/>
                  </a:schemeClr>
                </a:solidFill>
              </a:rPr>
              <a:t>四川电信移动销售管理系统</a:t>
            </a:r>
            <a:r>
              <a:rPr lang="en-US" altLang="zh-CN" sz="36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altLang="zh-CN" sz="36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CN" sz="3600" dirty="0" smtClean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zh-CN" altLang="en-US" sz="3600" dirty="0" smtClean="0">
                <a:solidFill>
                  <a:schemeClr val="bg2">
                    <a:lumMod val="50000"/>
                  </a:schemeClr>
                </a:solidFill>
              </a:rPr>
              <a:t>“易销邦”产品介绍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3948645" y="4275877"/>
            <a:ext cx="5043019" cy="725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四川艾克塞伦信息科技有限公司</a:t>
            </a:r>
            <a:endParaRPr lang="zh-CN" altLang="en-US" sz="2000" dirty="0"/>
          </a:p>
        </p:txBody>
      </p:sp>
      <p:pic>
        <p:nvPicPr>
          <p:cNvPr id="7" name="Picture 3" descr="D:\工作文件\艾克塞伦\定稿设计\PPT模板\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06" y="4315719"/>
            <a:ext cx="989304" cy="35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236" y="1741160"/>
            <a:ext cx="1685966" cy="29772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59" y="2666147"/>
            <a:ext cx="1662407" cy="29709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49" y="3562987"/>
            <a:ext cx="1694512" cy="300056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flipH="1">
            <a:off x="4171608" y="4951426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9421716" y="2992047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8387301" y="5080999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290630" y="4878601"/>
            <a:ext cx="204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我的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日程首页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234202" y="5046378"/>
            <a:ext cx="204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新增日程界面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018913" y="2933712"/>
            <a:ext cx="204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添加日程后界面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04287" y="344474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概念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5182" y="3859243"/>
            <a:ext cx="3685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用户安排提醒自己的日程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管理角色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可</a:t>
            </a: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指派任务给次级人员</a:t>
            </a:r>
            <a:endParaRPr lang="zh-CN" altLang="zh-CN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9334" y="1229721"/>
            <a:ext cx="5550169" cy="1947280"/>
            <a:chOff x="188655" y="1571863"/>
            <a:chExt cx="5550169" cy="1947280"/>
          </a:xfrm>
        </p:grpSpPr>
        <p:sp>
          <p:nvSpPr>
            <p:cNvPr id="42" name="矩形 41"/>
            <p:cNvSpPr/>
            <p:nvPr/>
          </p:nvSpPr>
          <p:spPr>
            <a:xfrm>
              <a:off x="188655" y="1653081"/>
              <a:ext cx="5385687" cy="3321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55600">
                <a:spcAft>
                  <a:spcPts val="0"/>
                </a:spcAft>
              </a:pPr>
              <a:r>
                <a:rPr lang="zh-CN" altLang="en-US" sz="1600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界面     代理商     渠道经理     主管     领导</a:t>
              </a:r>
              <a:endParaRPr lang="zh-CN" altLang="zh-CN" sz="1600" kern="1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5360" y="2089467"/>
              <a:ext cx="800219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日程管理</a:t>
              </a:r>
              <a:endParaRPr lang="en-US" altLang="zh-CN" sz="12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添加日程</a:t>
              </a:r>
              <a:endParaRPr lang="en-US" altLang="zh-CN" sz="12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日程详情</a:t>
              </a:r>
              <a:endParaRPr lang="en-US" altLang="zh-CN" sz="12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任务指派</a:t>
              </a:r>
              <a:endParaRPr lang="en-US" altLang="zh-CN" sz="1200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66707" y="1571863"/>
              <a:ext cx="5472117" cy="1947280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435102" y="2365245"/>
              <a:ext cx="5014141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五角星 45"/>
            <p:cNvSpPr/>
            <p:nvPr/>
          </p:nvSpPr>
          <p:spPr>
            <a:xfrm>
              <a:off x="4962785" y="2085449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五角星 46"/>
            <p:cNvSpPr/>
            <p:nvPr/>
          </p:nvSpPr>
          <p:spPr>
            <a:xfrm>
              <a:off x="2927837" y="2074671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五角星 47"/>
            <p:cNvSpPr/>
            <p:nvPr/>
          </p:nvSpPr>
          <p:spPr>
            <a:xfrm>
              <a:off x="3990719" y="2075291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927837" y="2454170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五角星 49"/>
            <p:cNvSpPr/>
            <p:nvPr/>
          </p:nvSpPr>
          <p:spPr>
            <a:xfrm>
              <a:off x="3990719" y="2454170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五角星 50"/>
            <p:cNvSpPr/>
            <p:nvPr/>
          </p:nvSpPr>
          <p:spPr>
            <a:xfrm>
              <a:off x="4962785" y="2454170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435102" y="2720758"/>
              <a:ext cx="5014141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五角星 52"/>
            <p:cNvSpPr/>
            <p:nvPr/>
          </p:nvSpPr>
          <p:spPr>
            <a:xfrm>
              <a:off x="4962785" y="2820459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五角星 53"/>
            <p:cNvSpPr/>
            <p:nvPr/>
          </p:nvSpPr>
          <p:spPr>
            <a:xfrm>
              <a:off x="2927837" y="2809682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五角星 54"/>
            <p:cNvSpPr/>
            <p:nvPr/>
          </p:nvSpPr>
          <p:spPr>
            <a:xfrm>
              <a:off x="3990719" y="2810302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五角星 55"/>
            <p:cNvSpPr/>
            <p:nvPr/>
          </p:nvSpPr>
          <p:spPr>
            <a:xfrm>
              <a:off x="1708553" y="2820868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五角星 56"/>
            <p:cNvSpPr/>
            <p:nvPr/>
          </p:nvSpPr>
          <p:spPr>
            <a:xfrm>
              <a:off x="1714508" y="2451208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435102" y="3109906"/>
              <a:ext cx="5014141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五角星 58"/>
            <p:cNvSpPr/>
            <p:nvPr/>
          </p:nvSpPr>
          <p:spPr>
            <a:xfrm>
              <a:off x="1708553" y="2085449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五角星 59"/>
            <p:cNvSpPr/>
            <p:nvPr/>
          </p:nvSpPr>
          <p:spPr>
            <a:xfrm>
              <a:off x="4962785" y="3187848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五角星 60"/>
            <p:cNvSpPr/>
            <p:nvPr/>
          </p:nvSpPr>
          <p:spPr>
            <a:xfrm>
              <a:off x="2927837" y="3177071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五角星 61"/>
            <p:cNvSpPr/>
            <p:nvPr/>
          </p:nvSpPr>
          <p:spPr>
            <a:xfrm>
              <a:off x="3990719" y="3177691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3860424" y="3828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日程管理</a:t>
            </a:r>
          </a:p>
        </p:txBody>
      </p:sp>
      <p:sp>
        <p:nvSpPr>
          <p:cNvPr id="39" name="矩形 38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490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0424" y="3828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销售政策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25607" y="2072568"/>
            <a:ext cx="5232994" cy="1041689"/>
            <a:chOff x="5282606" y="1818214"/>
            <a:chExt cx="6663819" cy="1314084"/>
          </a:xfrm>
        </p:grpSpPr>
        <p:grpSp>
          <p:nvGrpSpPr>
            <p:cNvPr id="28" name="组合 27"/>
            <p:cNvGrpSpPr/>
            <p:nvPr/>
          </p:nvGrpSpPr>
          <p:grpSpPr>
            <a:xfrm>
              <a:off x="5282606" y="1818214"/>
              <a:ext cx="6663819" cy="1314084"/>
              <a:chOff x="5282606" y="1818214"/>
              <a:chExt cx="6663819" cy="131408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5697132" y="1933197"/>
                <a:ext cx="6022877" cy="366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55600">
                  <a:spcAft>
                    <a:spcPts val="0"/>
                  </a:spcAft>
                </a:pPr>
                <a:r>
                  <a:rPr lang="zh-CN" altLang="en-US" sz="1400" kern="100" dirty="0" smtClean="0">
                    <a:solidFill>
                      <a:schemeClr val="bg2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界面     代理商    渠道经理     主管       领导</a:t>
                </a:r>
                <a:endPara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903091" y="2393634"/>
                <a:ext cx="90281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kern="100" dirty="0" smtClean="0">
                    <a:solidFill>
                      <a:schemeClr val="accent5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政策查询</a:t>
                </a:r>
                <a:endParaRPr lang="en-US" altLang="zh-CN" sz="14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1400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1400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5282606" y="1818214"/>
                <a:ext cx="6663819" cy="1150841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五角星 32"/>
              <p:cNvSpPr/>
              <p:nvPr/>
            </p:nvSpPr>
            <p:spPr>
              <a:xfrm>
                <a:off x="11180320" y="2426380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五角星 33"/>
              <p:cNvSpPr/>
              <p:nvPr/>
            </p:nvSpPr>
            <p:spPr>
              <a:xfrm>
                <a:off x="8772358" y="2425832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五角星 34"/>
              <p:cNvSpPr/>
              <p:nvPr/>
            </p:nvSpPr>
            <p:spPr>
              <a:xfrm>
                <a:off x="9993450" y="2426581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五角星 36"/>
            <p:cNvSpPr/>
            <p:nvPr/>
          </p:nvSpPr>
          <p:spPr>
            <a:xfrm>
              <a:off x="7484330" y="2425832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64" y="2191850"/>
            <a:ext cx="2637009" cy="378018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2" y="1602668"/>
            <a:ext cx="2620508" cy="3780186"/>
          </a:xfrm>
          <a:prstGeom prst="rect">
            <a:avLst/>
          </a:prstGeom>
        </p:spPr>
      </p:pic>
      <p:sp>
        <p:nvSpPr>
          <p:cNvPr id="40" name="右箭头 39"/>
          <p:cNvSpPr/>
          <p:nvPr/>
        </p:nvSpPr>
        <p:spPr>
          <a:xfrm>
            <a:off x="6425607" y="4081943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7466213" y="3965274"/>
            <a:ext cx="2376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对外销售资讯的分享</a:t>
            </a:r>
            <a:endParaRPr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可分享到微信、微博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1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肘形连接符 10"/>
          <p:cNvCxnSpPr/>
          <p:nvPr/>
        </p:nvCxnSpPr>
        <p:spPr>
          <a:xfrm flipV="1">
            <a:off x="3268885" y="2024380"/>
            <a:ext cx="2052415" cy="731520"/>
          </a:xfrm>
          <a:prstGeom prst="bentConnector3">
            <a:avLst>
              <a:gd name="adj1" fmla="val 4777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flipV="1">
            <a:off x="3268885" y="3075940"/>
            <a:ext cx="2052415" cy="320040"/>
          </a:xfrm>
          <a:prstGeom prst="bentConnector3">
            <a:avLst>
              <a:gd name="adj1" fmla="val 8960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3268885" y="3754854"/>
            <a:ext cx="2052415" cy="404930"/>
          </a:xfrm>
          <a:prstGeom prst="bentConnector3">
            <a:avLst>
              <a:gd name="adj1" fmla="val 21784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3268885" y="4518658"/>
            <a:ext cx="2052415" cy="724970"/>
          </a:xfrm>
          <a:prstGeom prst="bentConnector3">
            <a:avLst>
              <a:gd name="adj1" fmla="val 50000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495909" y="2836892"/>
            <a:ext cx="1552092" cy="2143219"/>
            <a:chOff x="1495909" y="2836892"/>
            <a:chExt cx="1552092" cy="214321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2836892"/>
              <a:ext cx="1552092" cy="1552092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685538" y="4518446"/>
              <a:ext cx="1112805" cy="4616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2">
                      <a:lumMod val="75000"/>
                    </a:schemeClr>
                  </a:solidFill>
                </a:rPr>
                <a:t>易销邦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21300" y="1704340"/>
            <a:ext cx="3855720" cy="3859328"/>
            <a:chOff x="5321300" y="1704340"/>
            <a:chExt cx="3855720" cy="3859328"/>
          </a:xfrm>
        </p:grpSpPr>
        <p:sp>
          <p:nvSpPr>
            <p:cNvPr id="28" name="圆角矩形 27"/>
            <p:cNvSpPr/>
            <p:nvPr/>
          </p:nvSpPr>
          <p:spPr>
            <a:xfrm>
              <a:off x="5321300" y="170434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+mn-ea"/>
                </a:rPr>
                <a:t>易销邦简介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321300" y="275590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角色及功能展示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5321300" y="3839744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手机端功能展示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321300" y="4923588"/>
              <a:ext cx="3855720" cy="640080"/>
            </a:xfrm>
            <a:prstGeom prst="roundRect">
              <a:avLst/>
            </a:prstGeom>
            <a:gradFill>
              <a:gsLst>
                <a:gs pos="78000">
                  <a:schemeClr val="accent3">
                    <a:lumMod val="60000"/>
                    <a:lumOff val="40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WEB</a:t>
              </a:r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端功能展示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793073" y="29653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49252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93073" y="296532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端功能展示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77" y="1133021"/>
            <a:ext cx="2965667" cy="4826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61" y="1133021"/>
            <a:ext cx="2965667" cy="48267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6838" y="4086852"/>
            <a:ext cx="2376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所有渠道经理销量排名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8054" y="2191564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对比系统销量和实时</a:t>
            </a: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上报销量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挖掘潜在的销售数据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>
          <a:xfrm rot="1809291">
            <a:off x="3385359" y="2554827"/>
            <a:ext cx="533345" cy="272657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9595021">
            <a:off x="3378447" y="2009226"/>
            <a:ext cx="547170" cy="256782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60424" y="3828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销售数据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1144409" y="4859766"/>
            <a:ext cx="2376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代理商销量排名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2242" y="3378966"/>
            <a:ext cx="2679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角色        </a:t>
            </a: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  界面</a:t>
            </a:r>
            <a:endParaRPr lang="zh-CN" altLang="zh-CN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59723" y="4459656"/>
            <a:ext cx="15250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ctr"/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主管</a:t>
            </a:r>
            <a:endParaRPr lang="en-US" altLang="zh-CN" sz="1400" kern="100" dirty="0" smtClean="0">
              <a:solidFill>
                <a:schemeClr val="bg2">
                  <a:lumMod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indent="355600" algn="ctr"/>
            <a:endParaRPr lang="zh-CN" altLang="zh-CN" sz="1400" kern="100" dirty="0">
              <a:solidFill>
                <a:schemeClr val="bg2">
                  <a:lumMod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indent="355600" algn="ctr"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渠道经理</a:t>
            </a:r>
            <a:endParaRPr lang="zh-CN" altLang="zh-CN" sz="1400" kern="100" dirty="0">
              <a:solidFill>
                <a:schemeClr val="bg2">
                  <a:lumMod val="50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8748" y="4086852"/>
            <a:ext cx="928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/>
            <a:r>
              <a: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领导</a:t>
            </a:r>
            <a:endParaRPr lang="en-US" altLang="zh-CN" sz="1400" kern="100" dirty="0">
              <a:solidFill>
                <a:schemeClr val="bg2">
                  <a:lumMod val="50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66838" y="4448102"/>
            <a:ext cx="2376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管辖渠道经理销量排名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6653690" y="3464857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7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93073" y="296532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端功能展示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2" y="1361621"/>
            <a:ext cx="2957746" cy="48138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60424" y="3828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巡店记录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692870" y="2046021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692870" y="3175875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692870" y="4811056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912818" y="1651000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巡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店记录曲线图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12818" y="3032089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巡店次数、巡店数、参考值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12818" y="4450227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巡店详细列表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2" y="1361621"/>
            <a:ext cx="2957746" cy="481388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93073" y="296532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端功能展示</a:t>
            </a:r>
          </a:p>
        </p:txBody>
      </p:sp>
      <p:sp>
        <p:nvSpPr>
          <p:cNvPr id="5" name="右箭头 4"/>
          <p:cNvSpPr/>
          <p:nvPr/>
        </p:nvSpPr>
        <p:spPr>
          <a:xfrm>
            <a:off x="4692870" y="2046021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912818" y="1651000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日程表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692870" y="3175875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912818" y="3032089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当日日程详细列表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0424" y="3828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日程管理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76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93073" y="296532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端功能展示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2" y="1361621"/>
            <a:ext cx="2957746" cy="4813883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692870" y="1830121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692870" y="2959975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692870" y="4244113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912818" y="1435100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信息编辑框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912818" y="2725478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通知详情列表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12818" y="4015856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酬金政策详细列表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60424" y="3828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信息管理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0" y="2604499"/>
            <a:ext cx="5741324" cy="1507067"/>
          </a:xfrm>
        </p:spPr>
        <p:txBody>
          <a:bodyPr/>
          <a:lstStyle/>
          <a:p>
            <a:r>
              <a:rPr lang="zh-CN" altLang="en-US" dirty="0" smtClean="0"/>
              <a:t>谢谢关注，感谢聆听！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4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工作文件\艾克塞伦\定稿设计\PPT模板\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960" y="6199937"/>
            <a:ext cx="989304" cy="35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793073" y="29653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  <p:cxnSp>
        <p:nvCxnSpPr>
          <p:cNvPr id="33" name="肘形连接符 32"/>
          <p:cNvCxnSpPr>
            <a:endCxn id="32" idx="1"/>
          </p:cNvCxnSpPr>
          <p:nvPr/>
        </p:nvCxnSpPr>
        <p:spPr>
          <a:xfrm flipV="1">
            <a:off x="3268885" y="2024380"/>
            <a:ext cx="2052415" cy="731520"/>
          </a:xfrm>
          <a:prstGeom prst="bentConnector3">
            <a:avLst>
              <a:gd name="adj1" fmla="val 4777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endCxn id="34" idx="1"/>
          </p:cNvCxnSpPr>
          <p:nvPr/>
        </p:nvCxnSpPr>
        <p:spPr>
          <a:xfrm flipV="1">
            <a:off x="3268885" y="3075940"/>
            <a:ext cx="2052415" cy="320040"/>
          </a:xfrm>
          <a:prstGeom prst="bentConnector3">
            <a:avLst>
              <a:gd name="adj1" fmla="val 8960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endCxn id="35" idx="1"/>
          </p:cNvCxnSpPr>
          <p:nvPr/>
        </p:nvCxnSpPr>
        <p:spPr>
          <a:xfrm>
            <a:off x="3268885" y="3754854"/>
            <a:ext cx="2052415" cy="404930"/>
          </a:xfrm>
          <a:prstGeom prst="bentConnector3">
            <a:avLst>
              <a:gd name="adj1" fmla="val 21784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321300" y="1704340"/>
            <a:ext cx="3855720" cy="3859328"/>
            <a:chOff x="5321300" y="1704340"/>
            <a:chExt cx="3855720" cy="3859328"/>
          </a:xfrm>
        </p:grpSpPr>
        <p:sp>
          <p:nvSpPr>
            <p:cNvPr id="32" name="圆角矩形 31"/>
            <p:cNvSpPr/>
            <p:nvPr/>
          </p:nvSpPr>
          <p:spPr>
            <a:xfrm>
              <a:off x="5321300" y="1704340"/>
              <a:ext cx="3855720" cy="640080"/>
            </a:xfrm>
            <a:prstGeom prst="roundRect">
              <a:avLst/>
            </a:prstGeom>
            <a:gradFill>
              <a:gsLst>
                <a:gs pos="78000">
                  <a:schemeClr val="accent3">
                    <a:lumMod val="60000"/>
                    <a:lumOff val="40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易销邦简介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321300" y="275590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角色及功能展示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5321300" y="3839744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手机端功能展示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321300" y="4923588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400" b="1" dirty="0" smtClean="0">
                  <a:solidFill>
                    <a:schemeClr val="tx1"/>
                  </a:solidFill>
                  <a:latin typeface="+mn-ea"/>
                </a:rPr>
                <a:t>WEB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+mn-ea"/>
                </a:rPr>
                <a:t>端功能展示</a:t>
              </a:r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39" name="肘形连接符 38"/>
          <p:cNvCxnSpPr>
            <a:endCxn id="38" idx="1"/>
          </p:cNvCxnSpPr>
          <p:nvPr/>
        </p:nvCxnSpPr>
        <p:spPr>
          <a:xfrm>
            <a:off x="3268885" y="4518658"/>
            <a:ext cx="2052415" cy="724970"/>
          </a:xfrm>
          <a:prstGeom prst="bentConnector3">
            <a:avLst>
              <a:gd name="adj1" fmla="val 50000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495909" y="2836892"/>
            <a:ext cx="1552092" cy="2143219"/>
            <a:chOff x="1495909" y="2836892"/>
            <a:chExt cx="1552092" cy="214321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2836892"/>
              <a:ext cx="1552092" cy="1552092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1685538" y="4518446"/>
              <a:ext cx="1112805" cy="4616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2">
                      <a:lumMod val="75000"/>
                    </a:schemeClr>
                  </a:solidFill>
                </a:rPr>
                <a:t>易销邦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2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36055" y="984618"/>
            <a:ext cx="874045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100" dirty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易销</a:t>
            </a: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邦概念：一</a:t>
            </a:r>
            <a:r>
              <a:rPr lang="zh-CN" altLang="en-US" b="1" kern="100" dirty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款</a:t>
            </a:r>
            <a:r>
              <a:rPr lang="zh-CN" altLang="zh-CN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电信</a:t>
            </a: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销售</a:t>
            </a:r>
            <a:r>
              <a:rPr lang="zh-CN" altLang="zh-CN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渠道管理</a:t>
            </a: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的手机</a:t>
            </a:r>
            <a:r>
              <a:rPr lang="zh-CN" altLang="zh-CN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软件</a:t>
            </a: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，供渠道管理者和代理商使用。</a:t>
            </a:r>
            <a:endParaRPr lang="en-US" altLang="zh-CN" b="1" kern="100" dirty="0" smtClean="0">
              <a:solidFill>
                <a:schemeClr val="tx2">
                  <a:lumMod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易销邦特点：</a:t>
            </a:r>
            <a:endParaRPr lang="en-US" altLang="zh-CN" b="1" kern="100" dirty="0" smtClean="0">
              <a:solidFill>
                <a:schemeClr val="tx2">
                  <a:lumMod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简单操作：上传销量，挖掘数据，让复杂的统计分析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简单化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简化流程：巡店走访，厅店活动，让冗余的流程汇报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简单化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简易随身：一机在手，软件贴心，让枯燥的销售变得简约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化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36993" y="3268231"/>
            <a:ext cx="2758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通过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“易销邦”</a:t>
            </a:r>
            <a:endParaRPr lang="en-US" altLang="zh-CN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扫一扫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功能直接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登录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后台</a:t>
            </a:r>
            <a:endParaRPr lang="zh-CN" altLang="zh-CN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348139" y="4065864"/>
            <a:ext cx="3153608" cy="1711482"/>
            <a:chOff x="1501519" y="3317718"/>
            <a:chExt cx="4288005" cy="259808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519" y="3317718"/>
              <a:ext cx="4213708" cy="2598089"/>
            </a:xfrm>
            <a:prstGeom prst="rect">
              <a:avLst/>
            </a:prstGeom>
          </p:spPr>
        </p:pic>
        <p:sp>
          <p:nvSpPr>
            <p:cNvPr id="43" name="圆角矩形 42"/>
            <p:cNvSpPr/>
            <p:nvPr/>
          </p:nvSpPr>
          <p:spPr>
            <a:xfrm>
              <a:off x="4328979" y="3781205"/>
              <a:ext cx="1460545" cy="1310640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727936" y="4277744"/>
            <a:ext cx="16941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通过短信或者二维码扫描下载登录手机端</a:t>
            </a:r>
            <a:endParaRPr lang="zh-CN" altLang="zh-CN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3073" y="29653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易销邦简介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8" y="3918078"/>
            <a:ext cx="1891090" cy="2592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5" y="3268231"/>
            <a:ext cx="1801720" cy="25923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57585" y="3429741"/>
            <a:ext cx="649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手机</a:t>
            </a:r>
          </a:p>
        </p:txBody>
      </p:sp>
      <p:sp>
        <p:nvSpPr>
          <p:cNvPr id="17" name="矩形 16"/>
          <p:cNvSpPr/>
          <p:nvPr/>
        </p:nvSpPr>
        <p:spPr>
          <a:xfrm>
            <a:off x="10501747" y="4802873"/>
            <a:ext cx="736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2">
                    <a:lumMod val="50000"/>
                  </a:schemeClr>
                </a:solidFill>
              </a:rPr>
              <a:t>Web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肘形连接符 9"/>
          <p:cNvCxnSpPr/>
          <p:nvPr/>
        </p:nvCxnSpPr>
        <p:spPr>
          <a:xfrm flipV="1">
            <a:off x="3268885" y="2024380"/>
            <a:ext cx="2052415" cy="731520"/>
          </a:xfrm>
          <a:prstGeom prst="bentConnector3">
            <a:avLst>
              <a:gd name="adj1" fmla="val 4777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flipV="1">
            <a:off x="3268885" y="3075940"/>
            <a:ext cx="2052415" cy="320040"/>
          </a:xfrm>
          <a:prstGeom prst="bentConnector3">
            <a:avLst>
              <a:gd name="adj1" fmla="val 8960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3268885" y="3754854"/>
            <a:ext cx="2052415" cy="404930"/>
          </a:xfrm>
          <a:prstGeom prst="bentConnector3">
            <a:avLst>
              <a:gd name="adj1" fmla="val 21784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3268885" y="4518658"/>
            <a:ext cx="2052415" cy="724970"/>
          </a:xfrm>
          <a:prstGeom prst="bentConnector3">
            <a:avLst>
              <a:gd name="adj1" fmla="val 50000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495909" y="2836892"/>
            <a:ext cx="1552092" cy="2143219"/>
            <a:chOff x="1495909" y="2836892"/>
            <a:chExt cx="1552092" cy="214321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2836892"/>
              <a:ext cx="1552092" cy="1552092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1685538" y="4518446"/>
              <a:ext cx="1112805" cy="4616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2">
                      <a:lumMod val="75000"/>
                    </a:schemeClr>
                  </a:solidFill>
                </a:rPr>
                <a:t>易销邦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21300" y="1704340"/>
            <a:ext cx="3855720" cy="3859328"/>
            <a:chOff x="5321300" y="1704340"/>
            <a:chExt cx="3855720" cy="3859328"/>
          </a:xfrm>
        </p:grpSpPr>
        <p:sp>
          <p:nvSpPr>
            <p:cNvPr id="26" name="圆角矩形 25"/>
            <p:cNvSpPr/>
            <p:nvPr/>
          </p:nvSpPr>
          <p:spPr>
            <a:xfrm>
              <a:off x="5321300" y="170434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+mn-ea"/>
                </a:rPr>
                <a:t>易销邦简介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321300" y="2755900"/>
              <a:ext cx="3855720" cy="640080"/>
            </a:xfrm>
            <a:prstGeom prst="roundRect">
              <a:avLst/>
            </a:prstGeom>
            <a:gradFill>
              <a:gsLst>
                <a:gs pos="78000">
                  <a:schemeClr val="accent3">
                    <a:lumMod val="60000"/>
                    <a:lumOff val="40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角色及功能展示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5321300" y="3839744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手机端功能展示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321300" y="4923588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400" b="1" dirty="0" smtClean="0">
                  <a:solidFill>
                    <a:schemeClr val="tx1"/>
                  </a:solidFill>
                  <a:latin typeface="+mn-ea"/>
                </a:rPr>
                <a:t>WEB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+mn-ea"/>
                </a:rPr>
                <a:t>端功能展示</a:t>
              </a:r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793073" y="29653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2488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18" y="1984376"/>
            <a:ext cx="768978" cy="76897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50" y="3634667"/>
            <a:ext cx="720336" cy="71076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30" y="2030386"/>
            <a:ext cx="614088" cy="714942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917630" y="1899860"/>
            <a:ext cx="1777176" cy="10245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65231" y="290641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0070C0"/>
                </a:solidFill>
                <a:latin typeface="+mn-ea"/>
              </a:rPr>
              <a:t>手机端</a:t>
            </a:r>
            <a:endParaRPr lang="zh-CN" altLang="en-US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9809" y="4635778"/>
            <a:ext cx="76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ea"/>
              </a:rPr>
              <a:t>Web</a:t>
            </a:r>
            <a:r>
              <a:rPr lang="zh-CN" alt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ea"/>
              </a:rPr>
              <a:t>端</a:t>
            </a:r>
            <a:endParaRPr lang="zh-CN" altLang="en-US" b="1" dirty="0">
              <a:solidFill>
                <a:schemeClr val="accent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08736" y="103634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支持</a:t>
            </a:r>
            <a:r>
              <a:rPr lang="zh-CN" altLang="en-US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制式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39143" y="102248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功能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688792" y="1009896"/>
            <a:ext cx="4753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spcAft>
                <a:spcPts val="0"/>
              </a:spcAft>
            </a:pPr>
            <a:r>
              <a:rPr lang="zh-CN" altLang="en-US" sz="1600" b="1" kern="1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代理商      渠道经理      主管       领导</a:t>
            </a:r>
            <a:endParaRPr lang="zh-CN" altLang="zh-CN" sz="1600" b="1" kern="100" dirty="0">
              <a:solidFill>
                <a:schemeClr val="bg2">
                  <a:lumMod val="5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6" name="直接连接符 85"/>
          <p:cNvCxnSpPr/>
          <p:nvPr/>
        </p:nvCxnSpPr>
        <p:spPr>
          <a:xfrm flipV="1">
            <a:off x="1302328" y="1413164"/>
            <a:ext cx="1343891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1302328" y="1482436"/>
            <a:ext cx="1343891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圆角矩形 84"/>
          <p:cNvSpPr/>
          <p:nvPr/>
        </p:nvSpPr>
        <p:spPr>
          <a:xfrm>
            <a:off x="4036476" y="1584693"/>
            <a:ext cx="1087557" cy="66194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4036476" y="3332189"/>
            <a:ext cx="1055463" cy="30687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3881519" y="4048981"/>
            <a:ext cx="1242514" cy="362101"/>
          </a:xfrm>
          <a:prstGeom prst="ellipse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1080082" y="3481274"/>
            <a:ext cx="1326235" cy="1009330"/>
          </a:xfrm>
          <a:prstGeom prst="ellipse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333003" y="5445197"/>
            <a:ext cx="29464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2">
                    <a:lumMod val="50000"/>
                  </a:schemeClr>
                </a:solidFill>
              </a:rPr>
              <a:t>符号圈住的功能，表示制式特有功能，未圈住则表示所有制式都拥有</a:t>
            </a:r>
            <a:endParaRPr lang="zh-CN" altLang="zh-CN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83943" y="1545370"/>
            <a:ext cx="6458226" cy="4339650"/>
            <a:chOff x="3983943" y="1545370"/>
            <a:chExt cx="6413882" cy="5178506"/>
          </a:xfrm>
        </p:grpSpPr>
        <p:sp>
          <p:nvSpPr>
            <p:cNvPr id="29" name="矩形 28"/>
            <p:cNvSpPr/>
            <p:nvPr/>
          </p:nvSpPr>
          <p:spPr>
            <a:xfrm>
              <a:off x="3983943" y="1545370"/>
              <a:ext cx="1100388" cy="5178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销量</a:t>
              </a:r>
              <a:r>
                <a:rPr lang="zh-CN" altLang="zh-CN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数据</a:t>
              </a:r>
              <a:r>
                <a:rPr lang="zh-CN" altLang="zh-CN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上报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销量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数据催报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销售数据查看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安排我的日程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指派人员任务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巡</a:t>
              </a:r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店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拍照定位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巡</a:t>
              </a:r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店记录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查询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销售政策发布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销售政策查询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销售数据分析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发布通知</a:t>
              </a:r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查看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通知</a:t>
              </a:r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4291719" y="1918032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4291719" y="2342739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4291719" y="2777932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291719" y="3208141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291719" y="3617773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4291719" y="4077546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4291719" y="4509707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4291719" y="4926442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4291719" y="5381933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4291719" y="5808653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五角星 96"/>
            <p:cNvSpPr/>
            <p:nvPr/>
          </p:nvSpPr>
          <p:spPr>
            <a:xfrm>
              <a:off x="6355312" y="1578036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8" name="五角星 97"/>
            <p:cNvSpPr/>
            <p:nvPr/>
          </p:nvSpPr>
          <p:spPr>
            <a:xfrm>
              <a:off x="7576404" y="1578036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9" name="五角星 98"/>
            <p:cNvSpPr/>
            <p:nvPr/>
          </p:nvSpPr>
          <p:spPr>
            <a:xfrm>
              <a:off x="8797496" y="1578761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3" name="五角星 102"/>
            <p:cNvSpPr/>
            <p:nvPr/>
          </p:nvSpPr>
          <p:spPr>
            <a:xfrm>
              <a:off x="7576404" y="2001899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4" name="五角星 103"/>
            <p:cNvSpPr/>
            <p:nvPr/>
          </p:nvSpPr>
          <p:spPr>
            <a:xfrm>
              <a:off x="8797496" y="2001899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5" name="五角星 104"/>
            <p:cNvSpPr/>
            <p:nvPr/>
          </p:nvSpPr>
          <p:spPr>
            <a:xfrm>
              <a:off x="10018588" y="2002624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6" name="五角星 105"/>
            <p:cNvSpPr/>
            <p:nvPr/>
          </p:nvSpPr>
          <p:spPr>
            <a:xfrm>
              <a:off x="7576404" y="2447763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7" name="五角星 106"/>
            <p:cNvSpPr/>
            <p:nvPr/>
          </p:nvSpPr>
          <p:spPr>
            <a:xfrm>
              <a:off x="8797496" y="2447763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五角星 107"/>
            <p:cNvSpPr/>
            <p:nvPr/>
          </p:nvSpPr>
          <p:spPr>
            <a:xfrm>
              <a:off x="10018588" y="2448488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9" name="五角星 108"/>
            <p:cNvSpPr/>
            <p:nvPr/>
          </p:nvSpPr>
          <p:spPr>
            <a:xfrm>
              <a:off x="6355312" y="2874234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0" name="五角星 109"/>
            <p:cNvSpPr/>
            <p:nvPr/>
          </p:nvSpPr>
          <p:spPr>
            <a:xfrm>
              <a:off x="7576404" y="2874234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1" name="五角星 110"/>
            <p:cNvSpPr/>
            <p:nvPr/>
          </p:nvSpPr>
          <p:spPr>
            <a:xfrm>
              <a:off x="8797496" y="2874959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2" name="五角星 111"/>
            <p:cNvSpPr/>
            <p:nvPr/>
          </p:nvSpPr>
          <p:spPr>
            <a:xfrm>
              <a:off x="7576404" y="3272352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3" name="五角星 112"/>
            <p:cNvSpPr/>
            <p:nvPr/>
          </p:nvSpPr>
          <p:spPr>
            <a:xfrm>
              <a:off x="8797496" y="3272352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4" name="五角星 113"/>
            <p:cNvSpPr/>
            <p:nvPr/>
          </p:nvSpPr>
          <p:spPr>
            <a:xfrm>
              <a:off x="10018588" y="3273077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5" name="五角星 114"/>
            <p:cNvSpPr/>
            <p:nvPr/>
          </p:nvSpPr>
          <p:spPr>
            <a:xfrm>
              <a:off x="7589623" y="3726531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8" name="五角星 117"/>
            <p:cNvSpPr/>
            <p:nvPr/>
          </p:nvSpPr>
          <p:spPr>
            <a:xfrm>
              <a:off x="7576404" y="4169310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9" name="五角星 118"/>
            <p:cNvSpPr/>
            <p:nvPr/>
          </p:nvSpPr>
          <p:spPr>
            <a:xfrm>
              <a:off x="8797496" y="4169310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0" name="五角星 119"/>
            <p:cNvSpPr/>
            <p:nvPr/>
          </p:nvSpPr>
          <p:spPr>
            <a:xfrm>
              <a:off x="10018588" y="4170035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2" name="五角星 121"/>
            <p:cNvSpPr/>
            <p:nvPr/>
          </p:nvSpPr>
          <p:spPr>
            <a:xfrm>
              <a:off x="8795475" y="4596029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3" name="五角星 122"/>
            <p:cNvSpPr/>
            <p:nvPr/>
          </p:nvSpPr>
          <p:spPr>
            <a:xfrm>
              <a:off x="10016567" y="4596754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4" name="五角星 123"/>
            <p:cNvSpPr/>
            <p:nvPr/>
          </p:nvSpPr>
          <p:spPr>
            <a:xfrm>
              <a:off x="7584543" y="5022748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5" name="五角星 124"/>
            <p:cNvSpPr/>
            <p:nvPr/>
          </p:nvSpPr>
          <p:spPr>
            <a:xfrm>
              <a:off x="8805635" y="5022748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6" name="五角星 125"/>
            <p:cNvSpPr/>
            <p:nvPr/>
          </p:nvSpPr>
          <p:spPr>
            <a:xfrm>
              <a:off x="10026727" y="5023473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7" name="五角星 126"/>
            <p:cNvSpPr/>
            <p:nvPr/>
          </p:nvSpPr>
          <p:spPr>
            <a:xfrm>
              <a:off x="10011229" y="2874234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五角星 127"/>
            <p:cNvSpPr/>
            <p:nvPr/>
          </p:nvSpPr>
          <p:spPr>
            <a:xfrm>
              <a:off x="6363451" y="5022748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9" name="五角星 128"/>
            <p:cNvSpPr/>
            <p:nvPr/>
          </p:nvSpPr>
          <p:spPr>
            <a:xfrm>
              <a:off x="7569174" y="5449467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0" name="五角星 129"/>
            <p:cNvSpPr/>
            <p:nvPr/>
          </p:nvSpPr>
          <p:spPr>
            <a:xfrm>
              <a:off x="8790266" y="5449467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1" name="五角星 130"/>
            <p:cNvSpPr/>
            <p:nvPr/>
          </p:nvSpPr>
          <p:spPr>
            <a:xfrm>
              <a:off x="10011358" y="5450192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2" name="五角星 131"/>
            <p:cNvSpPr/>
            <p:nvPr/>
          </p:nvSpPr>
          <p:spPr>
            <a:xfrm>
              <a:off x="7569174" y="5919259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3" name="五角星 132"/>
            <p:cNvSpPr/>
            <p:nvPr/>
          </p:nvSpPr>
          <p:spPr>
            <a:xfrm>
              <a:off x="8790266" y="5919259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4" name="五角星 133"/>
            <p:cNvSpPr/>
            <p:nvPr/>
          </p:nvSpPr>
          <p:spPr>
            <a:xfrm>
              <a:off x="10011358" y="5919984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8" name="五角星 137"/>
            <p:cNvSpPr/>
            <p:nvPr/>
          </p:nvSpPr>
          <p:spPr>
            <a:xfrm>
              <a:off x="6363657" y="6379889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6" name="五角星 115"/>
            <p:cNvSpPr/>
            <p:nvPr/>
          </p:nvSpPr>
          <p:spPr>
            <a:xfrm>
              <a:off x="6355312" y="2451072"/>
              <a:ext cx="304800" cy="262650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117" name="矩形 116"/>
          <p:cNvSpPr/>
          <p:nvPr/>
        </p:nvSpPr>
        <p:spPr>
          <a:xfrm>
            <a:off x="793073" y="296532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角色及功能展示</a:t>
            </a:r>
          </a:p>
        </p:txBody>
      </p:sp>
      <p:cxnSp>
        <p:nvCxnSpPr>
          <p:cNvPr id="66" name="直接连接符 65"/>
          <p:cNvCxnSpPr/>
          <p:nvPr/>
        </p:nvCxnSpPr>
        <p:spPr>
          <a:xfrm>
            <a:off x="4303047" y="5503656"/>
            <a:ext cx="6148322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五角星 74"/>
          <p:cNvSpPr/>
          <p:nvPr/>
        </p:nvSpPr>
        <p:spPr>
          <a:xfrm>
            <a:off x="7593961" y="5579595"/>
            <a:ext cx="306907" cy="220104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五角星 75"/>
          <p:cNvSpPr/>
          <p:nvPr/>
        </p:nvSpPr>
        <p:spPr>
          <a:xfrm>
            <a:off x="8823496" y="5579595"/>
            <a:ext cx="306907" cy="220104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7" name="五角星 76"/>
          <p:cNvSpPr/>
          <p:nvPr/>
        </p:nvSpPr>
        <p:spPr>
          <a:xfrm>
            <a:off x="10053030" y="5580203"/>
            <a:ext cx="306907" cy="220104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79" name="直接连接符 78"/>
          <p:cNvCxnSpPr/>
          <p:nvPr/>
        </p:nvCxnSpPr>
        <p:spPr>
          <a:xfrm>
            <a:off x="4303047" y="5872624"/>
            <a:ext cx="6148322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3942950" y="4780049"/>
            <a:ext cx="1242514" cy="362101"/>
          </a:xfrm>
          <a:prstGeom prst="ellipse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肘形连接符 20"/>
          <p:cNvCxnSpPr/>
          <p:nvPr/>
        </p:nvCxnSpPr>
        <p:spPr>
          <a:xfrm flipV="1">
            <a:off x="3268885" y="2024380"/>
            <a:ext cx="2052415" cy="731520"/>
          </a:xfrm>
          <a:prstGeom prst="bentConnector3">
            <a:avLst>
              <a:gd name="adj1" fmla="val 4777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/>
          <p:nvPr/>
        </p:nvCxnSpPr>
        <p:spPr>
          <a:xfrm flipV="1">
            <a:off x="3268885" y="3075940"/>
            <a:ext cx="2052415" cy="320040"/>
          </a:xfrm>
          <a:prstGeom prst="bentConnector3">
            <a:avLst>
              <a:gd name="adj1" fmla="val 8960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>
            <a:off x="3268885" y="3754854"/>
            <a:ext cx="2052415" cy="404930"/>
          </a:xfrm>
          <a:prstGeom prst="bentConnector3">
            <a:avLst>
              <a:gd name="adj1" fmla="val 21784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>
            <a:off x="3268885" y="4518658"/>
            <a:ext cx="2052415" cy="724970"/>
          </a:xfrm>
          <a:prstGeom prst="bentConnector3">
            <a:avLst>
              <a:gd name="adj1" fmla="val 50000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495909" y="2836892"/>
            <a:ext cx="1552092" cy="2143219"/>
            <a:chOff x="1495909" y="2836892"/>
            <a:chExt cx="1552092" cy="214321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2836892"/>
              <a:ext cx="1552092" cy="1552092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1685538" y="4518446"/>
              <a:ext cx="1112805" cy="4616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2">
                      <a:lumMod val="75000"/>
                    </a:schemeClr>
                  </a:solidFill>
                </a:rPr>
                <a:t>易销邦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21300" y="1704340"/>
            <a:ext cx="3855720" cy="3859328"/>
            <a:chOff x="5321300" y="1704340"/>
            <a:chExt cx="3855720" cy="3859328"/>
          </a:xfrm>
        </p:grpSpPr>
        <p:sp>
          <p:nvSpPr>
            <p:cNvPr id="31" name="圆角矩形 30"/>
            <p:cNvSpPr/>
            <p:nvPr/>
          </p:nvSpPr>
          <p:spPr>
            <a:xfrm>
              <a:off x="5321300" y="170434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+mn-ea"/>
                </a:rPr>
                <a:t>易销邦简介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5321300" y="275590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角色及功能展示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5321300" y="3839744"/>
              <a:ext cx="3855720" cy="640080"/>
            </a:xfrm>
            <a:prstGeom prst="roundRect">
              <a:avLst/>
            </a:prstGeom>
            <a:gradFill>
              <a:gsLst>
                <a:gs pos="78000">
                  <a:schemeClr val="accent3">
                    <a:lumMod val="60000"/>
                    <a:lumOff val="40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手机端功能展示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321300" y="4923588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400" b="1" dirty="0" smtClean="0">
                  <a:solidFill>
                    <a:schemeClr val="tx1"/>
                  </a:solidFill>
                  <a:latin typeface="+mn-ea"/>
                </a:rPr>
                <a:t>WEB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+mn-ea"/>
                </a:rPr>
                <a:t>端功能展示</a:t>
              </a:r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93073" y="29653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615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3728581" y="1064130"/>
            <a:ext cx="3804178" cy="2580680"/>
            <a:chOff x="331418" y="2946618"/>
            <a:chExt cx="4327762" cy="321857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07" y="3115121"/>
              <a:ext cx="1643875" cy="291120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955" y="3115121"/>
              <a:ext cx="1668041" cy="2911204"/>
            </a:xfrm>
            <a:prstGeom prst="rect">
              <a:avLst/>
            </a:prstGeom>
          </p:spPr>
        </p:pic>
        <p:sp>
          <p:nvSpPr>
            <p:cNvPr id="36" name="圆角矩形 35"/>
            <p:cNvSpPr/>
            <p:nvPr/>
          </p:nvSpPr>
          <p:spPr>
            <a:xfrm>
              <a:off x="331418" y="2946618"/>
              <a:ext cx="4327762" cy="321857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742994" y="3772149"/>
            <a:ext cx="3789765" cy="2373340"/>
            <a:chOff x="3695725" y="4135491"/>
            <a:chExt cx="3726791" cy="2571452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6739" y="4304312"/>
              <a:ext cx="1441873" cy="2176609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7689" y="4294437"/>
              <a:ext cx="1409485" cy="2176609"/>
            </a:xfrm>
            <a:prstGeom prst="rect">
              <a:avLst/>
            </a:prstGeom>
          </p:spPr>
        </p:pic>
        <p:sp>
          <p:nvSpPr>
            <p:cNvPr id="44" name="圆角矩形 43"/>
            <p:cNvSpPr/>
            <p:nvPr/>
          </p:nvSpPr>
          <p:spPr>
            <a:xfrm>
              <a:off x="3695725" y="4135491"/>
              <a:ext cx="3726791" cy="2571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08765" y="3773394"/>
            <a:ext cx="3840876" cy="2370601"/>
            <a:chOff x="770022" y="4331438"/>
            <a:chExt cx="3840876" cy="237060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6727" y="4452027"/>
              <a:ext cx="1470620" cy="212142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238" y="4452027"/>
              <a:ext cx="1479881" cy="2121428"/>
            </a:xfrm>
            <a:prstGeom prst="rect">
              <a:avLst/>
            </a:prstGeom>
          </p:spPr>
        </p:pic>
        <p:sp>
          <p:nvSpPr>
            <p:cNvPr id="48" name="圆角矩形 47"/>
            <p:cNvSpPr/>
            <p:nvPr/>
          </p:nvSpPr>
          <p:spPr>
            <a:xfrm>
              <a:off x="770022" y="4331438"/>
              <a:ext cx="3840876" cy="2370601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947809" y="4974055"/>
              <a:ext cx="19923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销售政策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60424" y="38286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总页面</a:t>
            </a:r>
            <a:endParaRPr lang="zh-CN" altLang="en-US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3" y="1685558"/>
            <a:ext cx="2284941" cy="405576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989916" y="928955"/>
            <a:ext cx="3859725" cy="2715855"/>
            <a:chOff x="7989916" y="928955"/>
            <a:chExt cx="3859725" cy="2715855"/>
          </a:xfrm>
        </p:grpSpPr>
        <p:grpSp>
          <p:nvGrpSpPr>
            <p:cNvPr id="17" name="组合 16"/>
            <p:cNvGrpSpPr/>
            <p:nvPr/>
          </p:nvGrpSpPr>
          <p:grpSpPr>
            <a:xfrm>
              <a:off x="7989916" y="928955"/>
              <a:ext cx="3859725" cy="2715855"/>
              <a:chOff x="7845704" y="1038375"/>
              <a:chExt cx="4064540" cy="268783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8467081" y="1038375"/>
                <a:ext cx="3253782" cy="2585551"/>
                <a:chOff x="4288626" y="3738500"/>
                <a:chExt cx="3556753" cy="2514831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6020195" y="3738500"/>
                  <a:ext cx="201932" cy="3292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endParaRPr lang="zh-CN" altLang="en-US" sz="1600" b="1" dirty="0">
                    <a:solidFill>
                      <a:schemeClr val="tx2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8246" y="3990982"/>
                  <a:ext cx="1697133" cy="2254654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8626" y="3998677"/>
                  <a:ext cx="1639032" cy="2254654"/>
                </a:xfrm>
                <a:prstGeom prst="rect">
                  <a:avLst/>
                </a:prstGeom>
              </p:spPr>
            </p:pic>
          </p:grpSp>
          <p:sp>
            <p:nvSpPr>
              <p:cNvPr id="58" name="圆角矩形 57"/>
              <p:cNvSpPr/>
              <p:nvPr/>
            </p:nvSpPr>
            <p:spPr>
              <a:xfrm>
                <a:off x="7845704" y="1150010"/>
                <a:ext cx="4064540" cy="2576201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8186551" y="1814142"/>
              <a:ext cx="19923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巡</a:t>
              </a:r>
              <a:r>
                <a:rPr lang="zh-CN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店记录</a:t>
              </a:r>
              <a:endParaRPr lang="zh-CN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8119819" y="1418885"/>
              <a:ext cx="348630" cy="266673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accent5">
                      <a:lumMod val="50000"/>
                    </a:schemeClr>
                  </a:solidFill>
                </a:rPr>
                <a:t>2</a:t>
              </a:r>
              <a:endParaRPr lang="zh-CN" alt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61" name="椭圆 60"/>
          <p:cNvSpPr/>
          <p:nvPr/>
        </p:nvSpPr>
        <p:spPr>
          <a:xfrm>
            <a:off x="8107999" y="4098538"/>
            <a:ext cx="348630" cy="266673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906998" y="4416011"/>
            <a:ext cx="1992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日程管理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832303" y="4081755"/>
            <a:ext cx="348630" cy="266673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905945" y="1814142"/>
            <a:ext cx="1992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销售数据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844296" y="1418885"/>
            <a:ext cx="348630" cy="266673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5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20" y="1116124"/>
            <a:ext cx="1787197" cy="25272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33" y="4050808"/>
            <a:ext cx="1890560" cy="25313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607328" y="3431363"/>
            <a:ext cx="1643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经理销量列表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3631425" y="2105554"/>
            <a:ext cx="1179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点击进入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详细页面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10393056" y="3296297"/>
            <a:ext cx="1798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代理商销量列表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3979201" y="6268577"/>
            <a:ext cx="17664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+mn-ea"/>
              </a:rPr>
              <a:t>实时销量上传</a:t>
            </a:r>
            <a:endParaRPr lang="zh-CN" altLang="en-US" sz="14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202" y="1175216"/>
            <a:ext cx="1900223" cy="25272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765" y="1120594"/>
            <a:ext cx="1880333" cy="24834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60424" y="3828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销售数据</a:t>
            </a:r>
            <a:endParaRPr lang="zh-CN" altLang="en-US" b="1" dirty="0"/>
          </a:p>
        </p:txBody>
      </p:sp>
      <p:sp>
        <p:nvSpPr>
          <p:cNvPr id="7" name="椭圆 6"/>
          <p:cNvSpPr/>
          <p:nvPr/>
        </p:nvSpPr>
        <p:spPr>
          <a:xfrm>
            <a:off x="2123644" y="1679262"/>
            <a:ext cx="1507781" cy="300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7" idx="6"/>
          </p:cNvCxnSpPr>
          <p:nvPr/>
        </p:nvCxnSpPr>
        <p:spPr>
          <a:xfrm>
            <a:off x="3631425" y="1829618"/>
            <a:ext cx="1060341" cy="0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014679" y="3800824"/>
            <a:ext cx="300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对比系统销量和实时</a:t>
            </a:r>
            <a:r>
              <a:rPr lang="zh-CN" altLang="en-US" sz="14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上报销量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挖掘潜在的销售数据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23349" y="1379371"/>
            <a:ext cx="3421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系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统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抽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取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的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数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据</a:t>
            </a:r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24859" y="4192355"/>
            <a:ext cx="3482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</a:rPr>
              <a:t>实时上报的数据</a:t>
            </a:r>
            <a:endParaRPr lang="zh-CN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134556" y="4083550"/>
            <a:ext cx="797313" cy="3015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>
            <a:stCxn id="46" idx="6"/>
            <a:endCxn id="50" idx="1"/>
          </p:cNvCxnSpPr>
          <p:nvPr/>
        </p:nvCxnSpPr>
        <p:spPr>
          <a:xfrm>
            <a:off x="3931869" y="4234303"/>
            <a:ext cx="170091" cy="232765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101960" y="4297791"/>
            <a:ext cx="1179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</a:rPr>
              <a:t>上报按钮</a:t>
            </a:r>
            <a:endParaRPr lang="zh-CN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862018" y="4428679"/>
            <a:ext cx="5228190" cy="1579558"/>
            <a:chOff x="5410325" y="4058087"/>
            <a:chExt cx="6421726" cy="1726623"/>
          </a:xfrm>
        </p:grpSpPr>
        <p:sp>
          <p:nvSpPr>
            <p:cNvPr id="58" name="矩形 57"/>
            <p:cNvSpPr/>
            <p:nvPr/>
          </p:nvSpPr>
          <p:spPr>
            <a:xfrm>
              <a:off x="5512859" y="4083550"/>
              <a:ext cx="6319192" cy="336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55600">
                <a:spcAft>
                  <a:spcPts val="0"/>
                </a:spcAft>
              </a:pPr>
              <a:r>
                <a:rPr lang="zh-CN" altLang="en-US" sz="1400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界面        代理商    渠道经理      主管      领导</a:t>
              </a:r>
              <a:endParaRPr lang="zh-CN" altLang="zh-CN" sz="1400" kern="1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765515" y="4520384"/>
              <a:ext cx="1218942" cy="12101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经理销量</a:t>
              </a:r>
              <a:endParaRPr lang="en-US" altLang="zh-CN" sz="12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代理商销量</a:t>
              </a:r>
              <a:endParaRPr lang="en-US" altLang="zh-CN" sz="12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实时</a:t>
              </a:r>
              <a:r>
                <a:rPr lang="zh-CN" altLang="en-US" sz="12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销量</a:t>
              </a:r>
              <a:endParaRPr lang="en-US" altLang="zh-CN" sz="1200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5410325" y="4058087"/>
              <a:ext cx="6311173" cy="1726623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5512859" y="4900541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五角星 61"/>
            <p:cNvSpPr/>
            <p:nvPr/>
          </p:nvSpPr>
          <p:spPr>
            <a:xfrm>
              <a:off x="11202396" y="4573155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五角星 62"/>
            <p:cNvSpPr/>
            <p:nvPr/>
          </p:nvSpPr>
          <p:spPr>
            <a:xfrm>
              <a:off x="8797544" y="4560545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五角星 63"/>
            <p:cNvSpPr/>
            <p:nvPr/>
          </p:nvSpPr>
          <p:spPr>
            <a:xfrm>
              <a:off x="10018636" y="4561270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五角星 64"/>
            <p:cNvSpPr/>
            <p:nvPr/>
          </p:nvSpPr>
          <p:spPr>
            <a:xfrm>
              <a:off x="8797544" y="5004591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五角星 65"/>
            <p:cNvSpPr/>
            <p:nvPr/>
          </p:nvSpPr>
          <p:spPr>
            <a:xfrm>
              <a:off x="10018636" y="5004591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五角星 66"/>
            <p:cNvSpPr/>
            <p:nvPr/>
          </p:nvSpPr>
          <p:spPr>
            <a:xfrm>
              <a:off x="11202396" y="5004591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5512859" y="5316522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五角星 68"/>
            <p:cNvSpPr/>
            <p:nvPr/>
          </p:nvSpPr>
          <p:spPr>
            <a:xfrm>
              <a:off x="11202396" y="5433181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五角星 69"/>
            <p:cNvSpPr/>
            <p:nvPr/>
          </p:nvSpPr>
          <p:spPr>
            <a:xfrm>
              <a:off x="8797544" y="5420571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五角星 70"/>
            <p:cNvSpPr/>
            <p:nvPr/>
          </p:nvSpPr>
          <p:spPr>
            <a:xfrm>
              <a:off x="10018636" y="5421296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五角星 71"/>
            <p:cNvSpPr/>
            <p:nvPr/>
          </p:nvSpPr>
          <p:spPr>
            <a:xfrm>
              <a:off x="7576452" y="5433659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五角星 72"/>
            <p:cNvSpPr/>
            <p:nvPr/>
          </p:nvSpPr>
          <p:spPr>
            <a:xfrm>
              <a:off x="7583704" y="5001126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33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24605" y="163477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72" y="3318249"/>
            <a:ext cx="1864381" cy="33268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15164" y="4276498"/>
            <a:ext cx="4246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渠道经理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记录并查询个人的</a:t>
            </a:r>
            <a:r>
              <a:rPr lang="zh-CN" altLang="zh-CN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巡店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状态</a:t>
            </a:r>
            <a:endParaRPr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上级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查询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渠道经理的</a:t>
            </a:r>
            <a:r>
              <a:rPr lang="zh-CN" altLang="zh-CN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巡店的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状态</a:t>
            </a:r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5282606" y="1818213"/>
            <a:ext cx="6663819" cy="1598755"/>
            <a:chOff x="5282606" y="1818213"/>
            <a:chExt cx="6663819" cy="1598755"/>
          </a:xfrm>
        </p:grpSpPr>
        <p:sp>
          <p:nvSpPr>
            <p:cNvPr id="22" name="矩形 21"/>
            <p:cNvSpPr/>
            <p:nvPr/>
          </p:nvSpPr>
          <p:spPr>
            <a:xfrm>
              <a:off x="5697132" y="1933197"/>
              <a:ext cx="5938317" cy="349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55600">
                <a:spcAft>
                  <a:spcPts val="0"/>
                </a:spcAft>
              </a:pPr>
              <a:r>
                <a:rPr lang="zh-CN" altLang="en-US" sz="1600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界面        代理商      渠道经理      主管       领导</a:t>
              </a:r>
              <a:endParaRPr lang="zh-CN" altLang="zh-CN" sz="1600" kern="1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875762" y="2441886"/>
              <a:ext cx="902811" cy="762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巡一巡</a:t>
              </a:r>
              <a:endParaRPr lang="en-US" altLang="zh-CN" sz="1400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400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400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添加巡店</a:t>
              </a:r>
              <a:endParaRPr lang="en-US" altLang="zh-CN" sz="1400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5282606" y="1818213"/>
              <a:ext cx="6663819" cy="1598755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487673" y="2776977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五角星 25"/>
            <p:cNvSpPr/>
            <p:nvPr/>
          </p:nvSpPr>
          <p:spPr>
            <a:xfrm>
              <a:off x="11177210" y="2438856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五角星 26"/>
            <p:cNvSpPr/>
            <p:nvPr/>
          </p:nvSpPr>
          <p:spPr>
            <a:xfrm>
              <a:off x="8772358" y="2425832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五角星 27"/>
            <p:cNvSpPr/>
            <p:nvPr/>
          </p:nvSpPr>
          <p:spPr>
            <a:xfrm>
              <a:off x="9993450" y="2426581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五角星 28"/>
            <p:cNvSpPr/>
            <p:nvPr/>
          </p:nvSpPr>
          <p:spPr>
            <a:xfrm>
              <a:off x="8772358" y="2884439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2" y="1260769"/>
            <a:ext cx="2096283" cy="372090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860424" y="38286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巡一巡</a:t>
            </a:r>
          </a:p>
        </p:txBody>
      </p:sp>
      <p:sp>
        <p:nvSpPr>
          <p:cNvPr id="19" name="矩形 18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0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1737</TotalTime>
  <Words>543</Words>
  <Application>Microsoft Office PowerPoint</Application>
  <PresentationFormat>宽屏</PresentationFormat>
  <Paragraphs>159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宋体</vt:lpstr>
      <vt:lpstr>幼圆</vt:lpstr>
      <vt:lpstr>Calibri</vt:lpstr>
      <vt:lpstr>Century Gothic</vt:lpstr>
      <vt:lpstr>Times New Roman</vt:lpstr>
      <vt:lpstr>Wingdings</vt:lpstr>
      <vt:lpstr>Wingdings 3</vt:lpstr>
      <vt:lpstr>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谢谢关注，感谢聆听！</vt:lpstr>
    </vt:vector>
  </TitlesOfParts>
  <Company>http://sdwm.org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聂为杰</dc:creator>
  <cp:lastModifiedBy>聂为杰</cp:lastModifiedBy>
  <cp:revision>171</cp:revision>
  <dcterms:created xsi:type="dcterms:W3CDTF">2013-11-13T01:33:25Z</dcterms:created>
  <dcterms:modified xsi:type="dcterms:W3CDTF">2013-11-26T06:14:14Z</dcterms:modified>
</cp:coreProperties>
</file>